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2" r:id="rId4"/>
    <p:sldId id="313" r:id="rId5"/>
    <p:sldId id="298" r:id="rId6"/>
    <p:sldId id="260" r:id="rId7"/>
    <p:sldId id="310" r:id="rId8"/>
    <p:sldId id="309" r:id="rId9"/>
    <p:sldId id="306" r:id="rId10"/>
    <p:sldId id="305" r:id="rId11"/>
    <p:sldId id="290" r:id="rId12"/>
    <p:sldId id="273" r:id="rId13"/>
    <p:sldId id="291" r:id="rId14"/>
    <p:sldId id="292" r:id="rId15"/>
    <p:sldId id="299" r:id="rId16"/>
    <p:sldId id="294" r:id="rId17"/>
    <p:sldId id="296" r:id="rId18"/>
    <p:sldId id="274" r:id="rId19"/>
    <p:sldId id="300" r:id="rId20"/>
    <p:sldId id="303" r:id="rId21"/>
    <p:sldId id="282" r:id="rId22"/>
    <p:sldId id="311" r:id="rId23"/>
    <p:sldId id="302"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71" autoAdjust="0"/>
  </p:normalViewPr>
  <p:slideViewPr>
    <p:cSldViewPr>
      <p:cViewPr>
        <p:scale>
          <a:sx n="81" d="100"/>
          <a:sy n="81" d="100"/>
        </p:scale>
        <p:origin x="-1848" y="2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Washington County</c:v>
                </c:pt>
              </c:strCache>
            </c:strRef>
          </c:tx>
          <c:invertIfNegative val="0"/>
          <c:cat>
            <c:strRef>
              <c:f>'Top Health Issues'!$B$2:$D$2</c:f>
              <c:strCache>
                <c:ptCount val="3"/>
                <c:pt idx="0">
                  <c:v>Drug &amp; Alcohol Abuse</c:v>
                </c:pt>
                <c:pt idx="1">
                  <c:v>Obesity</c:v>
                </c:pt>
                <c:pt idx="2">
                  <c:v>Tobacco Use</c:v>
                </c:pt>
              </c:strCache>
            </c:strRef>
          </c:cat>
          <c:val>
            <c:numRef>
              <c:f>'Top Health Issues'!$B$3:$D$3</c:f>
              <c:numCache>
                <c:formatCode>0%</c:formatCode>
                <c:ptCount val="3"/>
                <c:pt idx="0">
                  <c:v>0.91</c:v>
                </c:pt>
                <c:pt idx="1">
                  <c:v>0.82</c:v>
                </c:pt>
                <c:pt idx="2">
                  <c:v>0.77</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Obesity</c:v>
                </c:pt>
                <c:pt idx="2">
                  <c:v>Tobacco Use</c:v>
                </c:pt>
              </c:strCache>
            </c:strRef>
          </c:cat>
          <c:val>
            <c:numRef>
              <c:f>'Top Health Issues'!$B$4:$D$4</c:f>
              <c:numCache>
                <c:formatCode>0%</c:formatCode>
                <c:ptCount val="3"/>
                <c:pt idx="0">
                  <c:v>0.8</c:v>
                </c:pt>
                <c:pt idx="1">
                  <c:v>0.78</c:v>
                </c:pt>
                <c:pt idx="2">
                  <c:v>0.63</c:v>
                </c:pt>
              </c:numCache>
            </c:numRef>
          </c:val>
        </c:ser>
        <c:dLbls>
          <c:showLegendKey val="0"/>
          <c:showVal val="1"/>
          <c:showCatName val="0"/>
          <c:showSerName val="0"/>
          <c:showPercent val="0"/>
          <c:showBubbleSize val="0"/>
        </c:dLbls>
        <c:gapWidth val="150"/>
        <c:overlap val="-25"/>
        <c:axId val="132967808"/>
        <c:axId val="132969600"/>
      </c:barChart>
      <c:catAx>
        <c:axId val="132967808"/>
        <c:scaling>
          <c:orientation val="minMax"/>
        </c:scaling>
        <c:delete val="0"/>
        <c:axPos val="b"/>
        <c:majorTickMark val="none"/>
        <c:minorTickMark val="none"/>
        <c:tickLblPos val="nextTo"/>
        <c:crossAx val="132969600"/>
        <c:crosses val="autoZero"/>
        <c:auto val="1"/>
        <c:lblAlgn val="ctr"/>
        <c:lblOffset val="100"/>
        <c:noMultiLvlLbl val="0"/>
      </c:catAx>
      <c:valAx>
        <c:axId val="132969600"/>
        <c:scaling>
          <c:orientation val="minMax"/>
        </c:scaling>
        <c:delete val="1"/>
        <c:axPos val="l"/>
        <c:numFmt formatCode="0%" sourceLinked="1"/>
        <c:majorTickMark val="out"/>
        <c:minorTickMark val="none"/>
        <c:tickLblPos val="nextTo"/>
        <c:crossAx val="13296780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Washington County</c:v>
                </c:pt>
              </c:strCache>
            </c:strRef>
          </c:tx>
          <c:invertIfNegative val="0"/>
          <c:cat>
            <c:strRef>
              <c:f>'Top Soc Determin'!$B$2:$D$2</c:f>
              <c:strCache>
                <c:ptCount val="3"/>
                <c:pt idx="0">
                  <c:v>Poverty</c:v>
                </c:pt>
                <c:pt idx="1">
                  <c:v>Employment</c:v>
                </c:pt>
                <c:pt idx="2">
                  <c:v>Health Care Insurance</c:v>
                </c:pt>
              </c:strCache>
            </c:strRef>
          </c:cat>
          <c:val>
            <c:numRef>
              <c:f>'Top Soc Determin'!$B$3:$D$3</c:f>
              <c:numCache>
                <c:formatCode>0%</c:formatCode>
                <c:ptCount val="3"/>
                <c:pt idx="0">
                  <c:v>0.89</c:v>
                </c:pt>
                <c:pt idx="1">
                  <c:v>0.82</c:v>
                </c:pt>
                <c:pt idx="2">
                  <c:v>0.78</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Employment</c:v>
                </c:pt>
                <c:pt idx="2">
                  <c:v>Health Care Insurance</c:v>
                </c:pt>
              </c:strCache>
            </c:strRef>
          </c:cat>
          <c:val>
            <c:numRef>
              <c:f>'Top Soc Determin'!$B$4:$D$4</c:f>
              <c:numCache>
                <c:formatCode>0%</c:formatCode>
                <c:ptCount val="3"/>
                <c:pt idx="0">
                  <c:v>0.78</c:v>
                </c:pt>
                <c:pt idx="1">
                  <c:v>0.64</c:v>
                </c:pt>
                <c:pt idx="2">
                  <c:v>0.64</c:v>
                </c:pt>
              </c:numCache>
            </c:numRef>
          </c:val>
        </c:ser>
        <c:dLbls>
          <c:showLegendKey val="0"/>
          <c:showVal val="1"/>
          <c:showCatName val="0"/>
          <c:showSerName val="0"/>
          <c:showPercent val="0"/>
          <c:showBubbleSize val="0"/>
        </c:dLbls>
        <c:gapWidth val="150"/>
        <c:overlap val="-25"/>
        <c:axId val="133662976"/>
        <c:axId val="133668864"/>
      </c:barChart>
      <c:catAx>
        <c:axId val="133662976"/>
        <c:scaling>
          <c:orientation val="minMax"/>
        </c:scaling>
        <c:delete val="0"/>
        <c:axPos val="b"/>
        <c:majorTickMark val="none"/>
        <c:minorTickMark val="none"/>
        <c:tickLblPos val="nextTo"/>
        <c:crossAx val="133668864"/>
        <c:crosses val="autoZero"/>
        <c:auto val="1"/>
        <c:lblAlgn val="ctr"/>
        <c:lblOffset val="100"/>
        <c:noMultiLvlLbl val="0"/>
      </c:catAx>
      <c:valAx>
        <c:axId val="133668864"/>
        <c:scaling>
          <c:orientation val="minMax"/>
        </c:scaling>
        <c:delete val="1"/>
        <c:axPos val="l"/>
        <c:numFmt formatCode="0%" sourceLinked="1"/>
        <c:majorTickMark val="out"/>
        <c:minorTickMark val="none"/>
        <c:tickLblPos val="nextTo"/>
        <c:crossAx val="13366297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EMS 911 Calls</a:t>
            </a:r>
            <a:r>
              <a:rPr lang="en-US" baseline="0"/>
              <a:t> for </a:t>
            </a:r>
            <a:r>
              <a:rPr lang="en-US"/>
              <a:t>Overdose</a:t>
            </a:r>
          </a:p>
          <a:p>
            <a:pPr>
              <a:defRPr/>
            </a:pPr>
            <a:r>
              <a:rPr lang="en-US"/>
              <a:t>per</a:t>
            </a:r>
            <a:r>
              <a:rPr lang="en-US" baseline="0"/>
              <a:t> 100,000 Population</a:t>
            </a:r>
            <a:endParaRPr lang="en-US"/>
          </a:p>
        </c:rich>
      </c:tx>
      <c:layout/>
      <c:overlay val="0"/>
    </c:title>
    <c:autoTitleDeleted val="0"/>
    <c:plotArea>
      <c:layout/>
      <c:barChart>
        <c:barDir val="col"/>
        <c:grouping val="clustered"/>
        <c:varyColors val="0"/>
        <c:ser>
          <c:idx val="0"/>
          <c:order val="0"/>
          <c:tx>
            <c:strRef>
              <c:f>'[Chart in Microsoft PowerPoint]Drugs'!$A$2</c:f>
              <c:strCache>
                <c:ptCount val="1"/>
                <c:pt idx="0">
                  <c:v>Washington County</c:v>
                </c:pt>
              </c:strCache>
            </c:strRef>
          </c:tx>
          <c:invertIfNegative val="0"/>
          <c:dLbls>
            <c:dLbl>
              <c:idx val="0"/>
              <c:layout>
                <c:manualLayout>
                  <c:x val="-1.1681154669971258E-3"/>
                  <c:y val="6.513560804899387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 in Microsoft PowerPoint]Drugs'!$B$1</c:f>
              <c:strCache>
                <c:ptCount val="1"/>
                <c:pt idx="0">
                  <c:v>Overdose Response</c:v>
                </c:pt>
              </c:strCache>
            </c:strRef>
          </c:cat>
          <c:val>
            <c:numRef>
              <c:f>'[Chart in Microsoft PowerPoint]Drugs'!$B$2</c:f>
              <c:numCache>
                <c:formatCode>General</c:formatCode>
                <c:ptCount val="1"/>
                <c:pt idx="0">
                  <c:v>390</c:v>
                </c:pt>
              </c:numCache>
            </c:numRef>
          </c:val>
        </c:ser>
        <c:ser>
          <c:idx val="1"/>
          <c:order val="1"/>
          <c:tx>
            <c:strRef>
              <c:f>'[Chart in Microsoft PowerPoint]Drugs'!$A$3</c:f>
              <c:strCache>
                <c:ptCount val="1"/>
                <c:pt idx="0">
                  <c:v>Maine</c:v>
                </c:pt>
              </c:strCache>
            </c:strRef>
          </c:tx>
          <c:invertIfNegative val="0"/>
          <c:dLbls>
            <c:dLbl>
              <c:idx val="0"/>
              <c:layout>
                <c:manualLayout>
                  <c:x val="0"/>
                  <c:y val="1.34907275149230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 in Microsoft PowerPoint]Drugs'!$B$1</c:f>
              <c:strCache>
                <c:ptCount val="1"/>
                <c:pt idx="0">
                  <c:v>Overdose Response</c:v>
                </c:pt>
              </c:strCache>
            </c:strRef>
          </c:cat>
          <c:val>
            <c:numRef>
              <c:f>'[Chart in Microsoft PowerPoint]Drugs'!$B$3</c:f>
              <c:numCache>
                <c:formatCode>General</c:formatCode>
                <c:ptCount val="1"/>
                <c:pt idx="0">
                  <c:v>392</c:v>
                </c:pt>
              </c:numCache>
            </c:numRef>
          </c:val>
        </c:ser>
        <c:dLbls>
          <c:showLegendKey val="0"/>
          <c:showVal val="1"/>
          <c:showCatName val="0"/>
          <c:showSerName val="0"/>
          <c:showPercent val="0"/>
          <c:showBubbleSize val="0"/>
        </c:dLbls>
        <c:gapWidth val="150"/>
        <c:overlap val="-25"/>
        <c:axId val="68703744"/>
        <c:axId val="68705280"/>
      </c:barChart>
      <c:catAx>
        <c:axId val="68703744"/>
        <c:scaling>
          <c:orientation val="minMax"/>
        </c:scaling>
        <c:delete val="0"/>
        <c:axPos val="b"/>
        <c:majorTickMark val="none"/>
        <c:minorTickMark val="none"/>
        <c:tickLblPos val="nextTo"/>
        <c:crossAx val="68705280"/>
        <c:crosses val="autoZero"/>
        <c:auto val="1"/>
        <c:lblAlgn val="ctr"/>
        <c:lblOffset val="100"/>
        <c:noMultiLvlLbl val="0"/>
      </c:catAx>
      <c:valAx>
        <c:axId val="68705280"/>
        <c:scaling>
          <c:orientation val="minMax"/>
          <c:max val="450"/>
          <c:min val="2"/>
        </c:scaling>
        <c:delete val="0"/>
        <c:axPos val="l"/>
        <c:numFmt formatCode="General" sourceLinked="1"/>
        <c:majorTickMark val="out"/>
        <c:minorTickMark val="none"/>
        <c:tickLblPos val="nextTo"/>
        <c:crossAx val="6870374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layout/>
      <c:overlay val="0"/>
    </c:title>
    <c:autoTitleDeleted val="0"/>
    <c:plotArea>
      <c:layout/>
      <c:barChart>
        <c:barDir val="col"/>
        <c:grouping val="clustered"/>
        <c:varyColors val="0"/>
        <c:ser>
          <c:idx val="0"/>
          <c:order val="0"/>
          <c:tx>
            <c:strRef>
              <c:f>Drugs!$A$8</c:f>
              <c:strCache>
                <c:ptCount val="1"/>
                <c:pt idx="0">
                  <c:v>Washington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0.28000000000000003</c:v>
                </c:pt>
                <c:pt idx="1">
                  <c:v>0.24</c:v>
                </c:pt>
                <c:pt idx="2">
                  <c:v>0.04</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36274688"/>
        <c:axId val="136276224"/>
      </c:barChart>
      <c:catAx>
        <c:axId val="136274688"/>
        <c:scaling>
          <c:orientation val="minMax"/>
        </c:scaling>
        <c:delete val="0"/>
        <c:axPos val="b"/>
        <c:majorTickMark val="none"/>
        <c:minorTickMark val="none"/>
        <c:tickLblPos val="nextTo"/>
        <c:crossAx val="136276224"/>
        <c:crosses val="autoZero"/>
        <c:auto val="1"/>
        <c:lblAlgn val="ctr"/>
        <c:lblOffset val="100"/>
        <c:noMultiLvlLbl val="0"/>
      </c:catAx>
      <c:valAx>
        <c:axId val="136276224"/>
        <c:scaling>
          <c:orientation val="minMax"/>
        </c:scaling>
        <c:delete val="1"/>
        <c:axPos val="l"/>
        <c:numFmt formatCode="0%" sourceLinked="1"/>
        <c:majorTickMark val="out"/>
        <c:minorTickMark val="none"/>
        <c:tickLblPos val="nextTo"/>
        <c:crossAx val="13627468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Obesity </a:t>
            </a:r>
            <a:endParaRPr lang="en-US"/>
          </a:p>
        </c:rich>
      </c:tx>
      <c:layout/>
      <c:overlay val="0"/>
    </c:title>
    <c:autoTitleDeleted val="0"/>
    <c:plotArea>
      <c:layout/>
      <c:barChart>
        <c:barDir val="col"/>
        <c:grouping val="clustered"/>
        <c:varyColors val="0"/>
        <c:ser>
          <c:idx val="0"/>
          <c:order val="0"/>
          <c:tx>
            <c:strRef>
              <c:f>Obesity!$A$5</c:f>
              <c:strCache>
                <c:ptCount val="1"/>
                <c:pt idx="0">
                  <c:v>Washington County</c:v>
                </c:pt>
              </c:strCache>
            </c:strRef>
          </c:tx>
          <c:invertIfNegative val="0"/>
          <c:cat>
            <c:strRef>
              <c:f>Obesity!$B$4:$C$4</c:f>
              <c:strCache>
                <c:ptCount val="2"/>
                <c:pt idx="0">
                  <c:v>Obesity in adults</c:v>
                </c:pt>
                <c:pt idx="1">
                  <c:v>Obesity in high school students</c:v>
                </c:pt>
              </c:strCache>
            </c:strRef>
          </c:cat>
          <c:val>
            <c:numRef>
              <c:f>Obesity!$B$5:$C$5</c:f>
              <c:numCache>
                <c:formatCode>0%</c:formatCode>
                <c:ptCount val="2"/>
                <c:pt idx="0">
                  <c:v>0.3</c:v>
                </c:pt>
                <c:pt idx="1">
                  <c:v>0.16</c:v>
                </c:pt>
              </c:numCache>
            </c:numRef>
          </c:val>
        </c:ser>
        <c:ser>
          <c:idx val="1"/>
          <c:order val="1"/>
          <c:tx>
            <c:strRef>
              <c:f>Obesity!$A$6</c:f>
              <c:strCache>
                <c:ptCount val="1"/>
                <c:pt idx="0">
                  <c:v>Maine</c:v>
                </c:pt>
              </c:strCache>
            </c:strRef>
          </c:tx>
          <c:invertIfNegative val="0"/>
          <c:cat>
            <c:strRef>
              <c:f>Obesity!$B$4:$C$4</c:f>
              <c:strCache>
                <c:ptCount val="2"/>
                <c:pt idx="0">
                  <c:v>Obesity in adults</c:v>
                </c:pt>
                <c:pt idx="1">
                  <c:v>Obesity in high school students</c:v>
                </c:pt>
              </c:strCache>
            </c:strRef>
          </c:cat>
          <c:val>
            <c:numRef>
              <c:f>Obesity!$B$6:$C$6</c:f>
              <c:numCache>
                <c:formatCode>0%</c:formatCode>
                <c:ptCount val="2"/>
                <c:pt idx="0">
                  <c:v>0.28999999999999998</c:v>
                </c:pt>
                <c:pt idx="1">
                  <c:v>0.13</c:v>
                </c:pt>
              </c:numCache>
            </c:numRef>
          </c:val>
        </c:ser>
        <c:dLbls>
          <c:showLegendKey val="0"/>
          <c:showVal val="1"/>
          <c:showCatName val="0"/>
          <c:showSerName val="0"/>
          <c:showPercent val="0"/>
          <c:showBubbleSize val="0"/>
        </c:dLbls>
        <c:gapWidth val="150"/>
        <c:overlap val="-25"/>
        <c:axId val="140022144"/>
        <c:axId val="140023680"/>
      </c:barChart>
      <c:catAx>
        <c:axId val="140022144"/>
        <c:scaling>
          <c:orientation val="minMax"/>
        </c:scaling>
        <c:delete val="0"/>
        <c:axPos val="b"/>
        <c:majorTickMark val="none"/>
        <c:minorTickMark val="none"/>
        <c:tickLblPos val="nextTo"/>
        <c:crossAx val="140023680"/>
        <c:crosses val="autoZero"/>
        <c:auto val="1"/>
        <c:lblAlgn val="ctr"/>
        <c:lblOffset val="100"/>
        <c:noMultiLvlLbl val="0"/>
      </c:catAx>
      <c:valAx>
        <c:axId val="140023680"/>
        <c:scaling>
          <c:orientation val="minMax"/>
        </c:scaling>
        <c:delete val="1"/>
        <c:axPos val="l"/>
        <c:numFmt formatCode="0%" sourceLinked="1"/>
        <c:majorTickMark val="out"/>
        <c:minorTickMark val="none"/>
        <c:tickLblPos val="nextTo"/>
        <c:crossAx val="14002214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on Tobacco Use for Washington County </a:t>
            </a:r>
          </a:p>
        </c:rich>
      </c:tx>
      <c:layout/>
      <c:overlay val="0"/>
    </c:title>
    <c:autoTitleDeleted val="0"/>
    <c:plotArea>
      <c:layout/>
      <c:barChart>
        <c:barDir val="col"/>
        <c:grouping val="clustered"/>
        <c:varyColors val="0"/>
        <c:ser>
          <c:idx val="0"/>
          <c:order val="0"/>
          <c:tx>
            <c:strRef>
              <c:f>Drugs!$A$36</c:f>
              <c:strCache>
                <c:ptCount val="1"/>
                <c:pt idx="0">
                  <c:v>Washington County</c:v>
                </c:pt>
              </c:strCache>
            </c:strRef>
          </c:tx>
          <c:invertIfNegative val="0"/>
          <c:cat>
            <c:strRef>
              <c:f>Drugs!$B$35:$D$35</c:f>
              <c:strCache>
                <c:ptCount val="3"/>
                <c:pt idx="0">
                  <c:v>Current Smoking among Adults</c:v>
                </c:pt>
                <c:pt idx="1">
                  <c:v>Current Tobacco Use among High School Students</c:v>
                </c:pt>
                <c:pt idx="2">
                  <c:v>Secondhand Smoke Exposure among Youth</c:v>
                </c:pt>
              </c:strCache>
            </c:strRef>
          </c:cat>
          <c:val>
            <c:numRef>
              <c:f>Drugs!$B$36:$D$36</c:f>
              <c:numCache>
                <c:formatCode>0%</c:formatCode>
                <c:ptCount val="3"/>
                <c:pt idx="0">
                  <c:v>0.28999999999999998</c:v>
                </c:pt>
                <c:pt idx="1">
                  <c:v>0.24</c:v>
                </c:pt>
                <c:pt idx="2">
                  <c:v>0.53</c:v>
                </c:pt>
              </c:numCache>
            </c:numRef>
          </c:val>
        </c:ser>
        <c:ser>
          <c:idx val="1"/>
          <c:order val="1"/>
          <c:tx>
            <c:strRef>
              <c:f>Drugs!$A$37</c:f>
              <c:strCache>
                <c:ptCount val="1"/>
                <c:pt idx="0">
                  <c:v>Maine</c:v>
                </c:pt>
              </c:strCache>
            </c:strRef>
          </c:tx>
          <c:invertIfNegative val="0"/>
          <c:cat>
            <c:strRef>
              <c:f>Drugs!$B$35:$D$35</c:f>
              <c:strCache>
                <c:ptCount val="3"/>
                <c:pt idx="0">
                  <c:v>Current Smoking among Adults</c:v>
                </c:pt>
                <c:pt idx="1">
                  <c:v>Current Tobacco Use among High School Students</c:v>
                </c:pt>
                <c:pt idx="2">
                  <c:v>Secondhand Smoke Exposure among Youth</c:v>
                </c:pt>
              </c:strCache>
            </c:strRef>
          </c:cat>
          <c:val>
            <c:numRef>
              <c:f>Drugs!$B$37:$D$37</c:f>
              <c:numCache>
                <c:formatCode>0%</c:formatCode>
                <c:ptCount val="3"/>
                <c:pt idx="0">
                  <c:v>0.2</c:v>
                </c:pt>
                <c:pt idx="1">
                  <c:v>0.18</c:v>
                </c:pt>
                <c:pt idx="2">
                  <c:v>0.38</c:v>
                </c:pt>
              </c:numCache>
            </c:numRef>
          </c:val>
        </c:ser>
        <c:dLbls>
          <c:showLegendKey val="0"/>
          <c:showVal val="1"/>
          <c:showCatName val="0"/>
          <c:showSerName val="0"/>
          <c:showPercent val="0"/>
          <c:showBubbleSize val="0"/>
        </c:dLbls>
        <c:gapWidth val="150"/>
        <c:overlap val="-25"/>
        <c:axId val="139535104"/>
        <c:axId val="139536640"/>
      </c:barChart>
      <c:catAx>
        <c:axId val="139535104"/>
        <c:scaling>
          <c:orientation val="minMax"/>
        </c:scaling>
        <c:delete val="0"/>
        <c:axPos val="b"/>
        <c:majorTickMark val="none"/>
        <c:minorTickMark val="none"/>
        <c:tickLblPos val="nextTo"/>
        <c:crossAx val="139536640"/>
        <c:crosses val="autoZero"/>
        <c:auto val="1"/>
        <c:lblAlgn val="ctr"/>
        <c:lblOffset val="100"/>
        <c:noMultiLvlLbl val="0"/>
      </c:catAx>
      <c:valAx>
        <c:axId val="139536640"/>
        <c:scaling>
          <c:orientation val="minMax"/>
        </c:scaling>
        <c:delete val="1"/>
        <c:axPos val="l"/>
        <c:numFmt formatCode="0%" sourceLinked="1"/>
        <c:majorTickMark val="out"/>
        <c:minorTickMark val="none"/>
        <c:tickLblPos val="nextTo"/>
        <c:crossAx val="13953510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a:t>Lung Cancer Mortality &amp; Incidence per 100,000 Population</a:t>
            </a:r>
            <a:r>
              <a:rPr lang="en-US"/>
              <a:t>:</a:t>
            </a:r>
            <a:r>
              <a:rPr lang="en-US" baseline="0"/>
              <a:t> </a:t>
            </a:r>
            <a:r>
              <a:rPr lang="en-US" baseline="0" smtClean="0"/>
              <a:t>Washington </a:t>
            </a:r>
            <a:r>
              <a:rPr lang="en-US" baseline="0" dirty="0"/>
              <a:t>County</a:t>
            </a:r>
            <a:endParaRPr lang="en-US" dirty="0"/>
          </a:p>
        </c:rich>
      </c:tx>
      <c:layout/>
      <c:overlay val="0"/>
    </c:title>
    <c:autoTitleDeleted val="0"/>
    <c:plotArea>
      <c:layout/>
      <c:barChart>
        <c:barDir val="col"/>
        <c:grouping val="clustered"/>
        <c:varyColors val="0"/>
        <c:ser>
          <c:idx val="0"/>
          <c:order val="0"/>
          <c:tx>
            <c:strRef>
              <c:f>Drugs!$A$54</c:f>
              <c:strCache>
                <c:ptCount val="1"/>
                <c:pt idx="0">
                  <c:v>Washington County</c:v>
                </c:pt>
              </c:strCache>
            </c:strRef>
          </c:tx>
          <c:invertIfNegative val="0"/>
          <c:dLbls>
            <c:dLbl>
              <c:idx val="1"/>
              <c:layout>
                <c:manualLayout>
                  <c:x val="0"/>
                  <c:y val="1.88590259595234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Drugs!$B$53:$C$53</c:f>
              <c:strCache>
                <c:ptCount val="2"/>
                <c:pt idx="0">
                  <c:v>Lung Cancer Mortality</c:v>
                </c:pt>
                <c:pt idx="1">
                  <c:v>Lung Cancer Incidence</c:v>
                </c:pt>
              </c:strCache>
            </c:strRef>
          </c:cat>
          <c:val>
            <c:numRef>
              <c:f>Drugs!$B$54:$C$54</c:f>
              <c:numCache>
                <c:formatCode>0</c:formatCode>
                <c:ptCount val="2"/>
                <c:pt idx="0">
                  <c:v>62</c:v>
                </c:pt>
                <c:pt idx="1">
                  <c:v>93</c:v>
                </c:pt>
              </c:numCache>
            </c:numRef>
          </c:val>
        </c:ser>
        <c:ser>
          <c:idx val="1"/>
          <c:order val="1"/>
          <c:tx>
            <c:strRef>
              <c:f>Drugs!$A$55</c:f>
              <c:strCache>
                <c:ptCount val="1"/>
                <c:pt idx="0">
                  <c:v>Maine</c:v>
                </c:pt>
              </c:strCache>
            </c:strRef>
          </c:tx>
          <c:invertIfNegative val="0"/>
          <c:cat>
            <c:strRef>
              <c:f>Drugs!$B$53:$C$53</c:f>
              <c:strCache>
                <c:ptCount val="2"/>
                <c:pt idx="0">
                  <c:v>Lung Cancer Mortality</c:v>
                </c:pt>
                <c:pt idx="1">
                  <c:v>Lung Cancer Incidence</c:v>
                </c:pt>
              </c:strCache>
            </c:strRef>
          </c:cat>
          <c:val>
            <c:numRef>
              <c:f>Drugs!$B$55:$C$55</c:f>
              <c:numCache>
                <c:formatCode>0</c:formatCode>
                <c:ptCount val="2"/>
                <c:pt idx="0">
                  <c:v>54</c:v>
                </c:pt>
                <c:pt idx="1">
                  <c:v>76</c:v>
                </c:pt>
              </c:numCache>
            </c:numRef>
          </c:val>
        </c:ser>
        <c:dLbls>
          <c:showLegendKey val="0"/>
          <c:showVal val="1"/>
          <c:showCatName val="0"/>
          <c:showSerName val="0"/>
          <c:showPercent val="0"/>
          <c:showBubbleSize val="0"/>
        </c:dLbls>
        <c:gapWidth val="150"/>
        <c:overlap val="-25"/>
        <c:axId val="139586176"/>
        <c:axId val="139600256"/>
      </c:barChart>
      <c:catAx>
        <c:axId val="139586176"/>
        <c:scaling>
          <c:orientation val="minMax"/>
        </c:scaling>
        <c:delete val="0"/>
        <c:axPos val="b"/>
        <c:majorTickMark val="none"/>
        <c:minorTickMark val="none"/>
        <c:tickLblPos val="nextTo"/>
        <c:crossAx val="139600256"/>
        <c:crosses val="autoZero"/>
        <c:auto val="1"/>
        <c:lblAlgn val="ctr"/>
        <c:lblOffset val="100"/>
        <c:noMultiLvlLbl val="0"/>
      </c:catAx>
      <c:valAx>
        <c:axId val="139600256"/>
        <c:scaling>
          <c:orientation val="minMax"/>
        </c:scaling>
        <c:delete val="1"/>
        <c:axPos val="l"/>
        <c:numFmt formatCode="0" sourceLinked="1"/>
        <c:majorTickMark val="out"/>
        <c:minorTickMark val="none"/>
        <c:tickLblPos val="nextTo"/>
        <c:crossAx val="139586176"/>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EC045D8E-25FA-431A-A861-70C3C959AC2C}" srcId="{0D392A86-2189-4F18-AF5C-6FACF7A51A00}" destId="{352C0664-FA89-4F91-A2A0-DA525F7BF88A}" srcOrd="1" destOrd="0" parTransId="{56C52878-FBDF-4141-A177-D001626BBAA1}" sibTransId="{D851AC27-522E-4867-9FA1-35B9838CBCC0}"/>
    <dgm:cxn modelId="{BDE6D216-81BA-4EF3-9EDB-0F600E1738E4}" type="presOf" srcId="{04928D4D-8553-41AF-A544-771ED8C2215A}" destId="{5A7055B8-2040-4582-81D0-93712DAEFE4E}" srcOrd="0" destOrd="0" presId="urn:microsoft.com/office/officeart/2005/8/layout/cycle3"/>
    <dgm:cxn modelId="{1D385942-5FE6-4851-BA84-DBDB9A62DD0A}" type="presOf" srcId="{807964E7-7039-4883-9EF1-05222EC9EBEA}" destId="{E4C3BEEC-D67B-4611-A5CC-D548E32BA97E}" srcOrd="0" destOrd="0" presId="urn:microsoft.com/office/officeart/2005/8/layout/cycle3"/>
    <dgm:cxn modelId="{BEBB3AE8-D549-476B-AB37-A7C8CCF3C26B}" type="presOf" srcId="{A1699FF7-29F6-4D57-9210-F224C30DA212}" destId="{E7121682-31F8-4E27-993A-C333C3447464}" srcOrd="0" destOrd="0" presId="urn:microsoft.com/office/officeart/2005/8/layout/cycle3"/>
    <dgm:cxn modelId="{42F9E06C-A82E-435B-90AF-7A270CF60564}" type="presOf" srcId="{352C0664-FA89-4F91-A2A0-DA525F7BF88A}" destId="{E52E854D-9B86-43EB-A2E7-7F96111CBE26}"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BF77D8BA-7E95-40DF-8060-4189C42B21C9}" type="presOf" srcId="{B691141F-A735-412F-9A6A-F7C2056FD297}" destId="{B0838D81-D45D-474F-83FF-2E5348504347}"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5D12C7BE-625C-4437-AF18-B9CFC1F65F09}" srcId="{0D392A86-2189-4F18-AF5C-6FACF7A51A00}" destId="{807964E7-7039-4883-9EF1-05222EC9EBEA}" srcOrd="0" destOrd="0" parTransId="{7B3DC946-29C9-44BC-8984-AA7B05DD3567}" sibTransId="{04928D4D-8553-41AF-A544-771ED8C2215A}"/>
    <dgm:cxn modelId="{13D6E7EC-A264-43E1-92A4-FE24CDFD0F92}" type="presOf" srcId="{0D392A86-2189-4F18-AF5C-6FACF7A51A00}" destId="{26E68A81-670F-4F9E-A874-DAF7A1F099D6}" srcOrd="0" destOrd="0" presId="urn:microsoft.com/office/officeart/2005/8/layout/cycle3"/>
    <dgm:cxn modelId="{E1F61266-475A-481C-A990-0776AB992C95}" type="presParOf" srcId="{26E68A81-670F-4F9E-A874-DAF7A1F099D6}" destId="{D823512E-EF67-48AC-90FF-9FF6DD4741F0}" srcOrd="0" destOrd="0" presId="urn:microsoft.com/office/officeart/2005/8/layout/cycle3"/>
    <dgm:cxn modelId="{56B8AE3C-BC41-4A7F-ACAE-1ED5C62D767F}" type="presParOf" srcId="{D823512E-EF67-48AC-90FF-9FF6DD4741F0}" destId="{E4C3BEEC-D67B-4611-A5CC-D548E32BA97E}" srcOrd="0" destOrd="0" presId="urn:microsoft.com/office/officeart/2005/8/layout/cycle3"/>
    <dgm:cxn modelId="{5D5BCB49-6BE5-4BD3-AD96-F936ED0F6695}" type="presParOf" srcId="{D823512E-EF67-48AC-90FF-9FF6DD4741F0}" destId="{5A7055B8-2040-4582-81D0-93712DAEFE4E}" srcOrd="1" destOrd="0" presId="urn:microsoft.com/office/officeart/2005/8/layout/cycle3"/>
    <dgm:cxn modelId="{7BDCE683-588E-48C9-BAA4-2BEC9C2CBA1D}" type="presParOf" srcId="{D823512E-EF67-48AC-90FF-9FF6DD4741F0}" destId="{E52E854D-9B86-43EB-A2E7-7F96111CBE26}" srcOrd="2" destOrd="0" presId="urn:microsoft.com/office/officeart/2005/8/layout/cycle3"/>
    <dgm:cxn modelId="{FBD2A425-1047-44A7-8F89-5659B08F16EA}" type="presParOf" srcId="{D823512E-EF67-48AC-90FF-9FF6DD4741F0}" destId="{B0838D81-D45D-474F-83FF-2E5348504347}" srcOrd="3" destOrd="0" presId="urn:microsoft.com/office/officeart/2005/8/layout/cycle3"/>
    <dgm:cxn modelId="{3750BD3F-955C-44DA-BB8A-2E39EBCB43F0}"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Washington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Washington County based on information provided by the 133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Washington County based on information provided by the 133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Now we will briefly take a look at the top 3 health </a:t>
            </a:r>
            <a:r>
              <a:rPr lang="en-US" baseline="0" dirty="0" smtClean="0"/>
              <a:t>issues. </a:t>
            </a:r>
            <a:r>
              <a:rPr lang="en-US" b="1" baseline="0" dirty="0" smtClean="0"/>
              <a:t>Let’s start with Drug &amp; Alcohol Abuse.  </a:t>
            </a:r>
            <a:endParaRPr lang="en-US" baseline="0" dirty="0" smtClean="0"/>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Washington County is higher than Maine at 360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 – darker green.</a:t>
            </a:r>
          </a:p>
          <a:p>
            <a:pPr marL="171450" indent="-171450">
              <a:spcAft>
                <a:spcPts val="600"/>
              </a:spcAft>
              <a:buFont typeface="Arial" panose="020B0604020202020204" pitchFamily="34" charset="0"/>
              <a:buChar char="•"/>
            </a:pPr>
            <a:r>
              <a:rPr lang="en-US" baseline="0" dirty="0" smtClean="0"/>
              <a:t>Data is from 2011. </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baseline="0" dirty="0" smtClean="0"/>
              <a:t>Washington County is about the same as Maine at 390 vs 392 per 100,000 population; 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baseline="0" dirty="0" smtClean="0"/>
              <a:t>In Washington County, a larger percentage of HS students reported drinking alcohol and using marijuana in the past 30 days than the state percentage. A smaller percentage of these students reported using Rx drugs for nonmedical reasons in the past 30 days than the state percentage.</a:t>
            </a:r>
          </a:p>
          <a:p>
            <a:pPr marL="171450" indent="-171450">
              <a:spcAft>
                <a:spcPts val="600"/>
              </a:spcAft>
              <a:buFont typeface="Arial" panose="020B0604020202020204" pitchFamily="34" charset="0"/>
              <a:buChar char="•"/>
            </a:pPr>
            <a:r>
              <a:rPr lang="en-US" baseline="0" dirty="0" smtClean="0"/>
              <a:t>Another way to think of these numbers is to think of 28 of every 100 students using alcohol in the past 30 days or 24 of every 100 using marijuana in the past 30 days</a:t>
            </a:r>
            <a:r>
              <a:rPr lang="en-US" baseline="0" dirty="0" smtClean="0"/>
              <a:t>…..</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These data are from 2013.</a:t>
            </a: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Washington County.</a:t>
            </a:r>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page 4 (longer version), and page 5 </a:t>
            </a:r>
            <a:r>
              <a:rPr lang="en-US" baseline="0" dirty="0" err="1" smtClean="0"/>
              <a:t>Downeast</a:t>
            </a:r>
            <a:r>
              <a:rPr lang="en-US" baseline="0" dirty="0" smtClean="0"/>
              <a: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Washington County is slightly higher than the Maine percentage (and the same as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Obesity defined via BRFSS U.S. Core –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bars on the left show the same information that we just saw in the map on the previous slide.</a:t>
            </a:r>
          </a:p>
          <a:p>
            <a:pPr marL="171450" indent="-171450">
              <a:spcAft>
                <a:spcPts val="600"/>
              </a:spcAft>
              <a:buFont typeface="Arial" panose="020B0604020202020204" pitchFamily="34" charset="0"/>
              <a:buChar char="•"/>
            </a:pPr>
            <a:r>
              <a:rPr lang="en-US" baseline="0" dirty="0" smtClean="0"/>
              <a:t>On the right, we can see among high school students in grades 9-12 that obesity is slightly higher than the state percentage. </a:t>
            </a:r>
          </a:p>
          <a:p>
            <a:pPr marL="171450" indent="-171450">
              <a:spcAft>
                <a:spcPts val="600"/>
              </a:spcAft>
              <a:buFont typeface="Arial" panose="020B0604020202020204" pitchFamily="34" charset="0"/>
              <a:buChar char="•"/>
            </a:pPr>
            <a:r>
              <a:rPr lang="en-US" baseline="0" dirty="0" smtClean="0"/>
              <a:t>Stated differently, if we randomly selected 100 students in 9-12 grade in Washington County, 16 of them would have obesity; If we randomly selected 100 students across the state, 13 of them would have obesity. </a:t>
            </a:r>
            <a:endParaRPr lang="en-US" baseline="0" dirty="0" smtClean="0"/>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These data are from 2013.</a:t>
            </a: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Washington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page 3-4 (longer version) and page 4-5 </a:t>
            </a:r>
            <a:r>
              <a:rPr lang="en-US" baseline="0" dirty="0" err="1" smtClean="0"/>
              <a:t>Downeast</a:t>
            </a:r>
            <a:r>
              <a:rPr lang="en-US" baseline="0" dirty="0" smtClean="0"/>
              <a: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Some of the ways we look at tobacco use include current smoking, tobacco use</a:t>
            </a:r>
            <a:r>
              <a:rPr lang="en-US" baseline="0" dirty="0" smtClean="0"/>
              <a:t> (smoking and/or smokeless tobacco), and exposure to secondhand smoke.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Please note the 2013 MIYHS does not include e-cigarette use – it will be included in future data.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Washington County, the percentage of adults and high school students who smoke is greater than the percentage for Maine. The percentage of youth exposed to secondhand smoke is statistically significant and higher than the percentage of youth in Maine who are exposed.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Lung Cancer is</a:t>
            </a:r>
            <a:r>
              <a:rPr lang="en-US" baseline="0" dirty="0" smtClean="0"/>
              <a:t> related to smoking rates. Mortality shows the people who have died from lung cancer. Incidence shows the people who have been newly diagnosed with lung cancer.</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Washington County, there are larger numbers of people who die from or are diagnosed with lunch cancer than in the state. The difference in the rate (93 people per 100,000 population) is statistically significantly higher than the rate for Maine (76 people per 100,000 population).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Washington County.</a:t>
            </a:r>
          </a:p>
          <a:p>
            <a:pPr marL="171450" indent="-171450">
              <a:spcAft>
                <a:spcPts val="600"/>
              </a:spcAft>
              <a:buFont typeface="Arial" panose="020B0604020202020204" pitchFamily="34" charset="0"/>
              <a:buChar char="•"/>
            </a:pPr>
            <a:r>
              <a:rPr lang="en-US" baseline="0" dirty="0" smtClean="0"/>
              <a:t>Tobacco Use section is on </a:t>
            </a:r>
            <a:r>
              <a:rPr lang="en-US" baseline="0" dirty="0" err="1" smtClean="0"/>
              <a:t>pg</a:t>
            </a:r>
            <a:r>
              <a:rPr lang="en-US" baseline="0" dirty="0" smtClean="0"/>
              <a:t> </a:t>
            </a:r>
            <a:r>
              <a:rPr lang="en-US" baseline="0" dirty="0" smtClean="0"/>
              <a:t>2 (short version), page 4 (longer version), and page 5 </a:t>
            </a:r>
            <a:r>
              <a:rPr lang="en-US" baseline="0" dirty="0" err="1" smtClean="0"/>
              <a:t>Downeast</a:t>
            </a:r>
            <a:r>
              <a:rPr lang="en-US" baseline="0" dirty="0" smtClean="0"/>
              <a:t> District Summary; Cancer </a:t>
            </a:r>
            <a:r>
              <a:rPr lang="en-US" baseline="0" dirty="0" smtClean="0"/>
              <a:t>section is on </a:t>
            </a:r>
            <a:r>
              <a:rPr lang="en-US" baseline="0" dirty="0" err="1" smtClean="0"/>
              <a:t>pg</a:t>
            </a:r>
            <a:r>
              <a:rPr lang="en-US" baseline="0" dirty="0" smtClean="0"/>
              <a:t> </a:t>
            </a:r>
            <a:r>
              <a:rPr lang="en-US" baseline="0" dirty="0" smtClean="0"/>
              <a:t>2 (longer version) and page2 </a:t>
            </a:r>
            <a:r>
              <a:rPr lang="en-US" baseline="0" dirty="0" err="1" smtClean="0"/>
              <a:t>Downeast</a:t>
            </a:r>
            <a:r>
              <a:rPr lang="en-US" baseline="0" dirty="0" smtClean="0"/>
              <a:t> District Summary – no lung cancer is shown on short version of WA County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497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91612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Washington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696151"/>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Washington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Washington </a:t>
            </a:r>
            <a:r>
              <a:rPr lang="en-US" dirty="0"/>
              <a:t>County </a:t>
            </a:r>
            <a:r>
              <a:rPr lang="en-US" dirty="0" smtClean="0"/>
              <a:t>133  </a:t>
            </a:r>
            <a:r>
              <a:rPr lang="en-US" dirty="0"/>
              <a:t>surveys</a:t>
            </a: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365277561"/>
              </p:ext>
            </p:extLst>
          </p:nvPr>
        </p:nvGraphicFramePr>
        <p:xfrm>
          <a:off x="762000" y="2274332"/>
          <a:ext cx="73152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Washington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Washington County 133  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183402594"/>
              </p:ext>
            </p:extLst>
          </p:nvPr>
        </p:nvGraphicFramePr>
        <p:xfrm>
          <a:off x="609600" y="2274331"/>
          <a:ext cx="76962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Washington </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p:nvPr/>
        </p:nvCxnSpPr>
        <p:spPr>
          <a:xfrm flipV="1">
            <a:off x="3200400" y="4038600"/>
            <a:ext cx="358140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Washington</a:t>
            </a:r>
          </a:p>
          <a:p>
            <a:pPr algn="ctr"/>
            <a:r>
              <a:rPr lang="en-US" dirty="0" smtClean="0"/>
              <a:t>360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Washington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t>Source: Maine Emergency Medical Services, 2014</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1034407389"/>
              </p:ext>
            </p:extLst>
          </p:nvPr>
        </p:nvGraphicFramePr>
        <p:xfrm>
          <a:off x="568568" y="1752600"/>
          <a:ext cx="7889631"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44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Washington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Integrated Youth Health Survey, 2013</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688570217"/>
              </p:ext>
            </p:extLst>
          </p:nvPr>
        </p:nvGraphicFramePr>
        <p:xfrm>
          <a:off x="533398" y="1676400"/>
          <a:ext cx="77724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Washington </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Behavioral Risk Factor Surveillance System (BRFSS), 2013</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279" y="782637"/>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Washington</a:t>
            </a:r>
            <a:endParaRPr lang="en-US" dirty="0"/>
          </a:p>
          <a:p>
            <a:pPr algn="ctr"/>
            <a:r>
              <a:rPr lang="en-US" dirty="0" smtClean="0"/>
              <a:t>30%</a:t>
            </a:r>
            <a:endParaRPr lang="en-US" dirty="0"/>
          </a:p>
          <a:p>
            <a:pPr algn="ctr"/>
            <a:endParaRPr lang="en-US" dirty="0"/>
          </a:p>
          <a:p>
            <a:pPr algn="ctr"/>
            <a:r>
              <a:rPr lang="en-US" dirty="0"/>
              <a:t>Maine</a:t>
            </a:r>
          </a:p>
          <a:p>
            <a:pPr algn="ctr"/>
            <a:r>
              <a:rPr lang="en-US" dirty="0" smtClean="0"/>
              <a:t>29%</a:t>
            </a:r>
            <a:endParaRPr lang="en-US" dirty="0"/>
          </a:p>
        </p:txBody>
      </p:sp>
      <p:cxnSp>
        <p:nvCxnSpPr>
          <p:cNvPr id="7" name="Straight Arrow Connector 6"/>
          <p:cNvCxnSpPr>
            <a:stCxn id="5" idx="3"/>
          </p:cNvCxnSpPr>
          <p:nvPr/>
        </p:nvCxnSpPr>
        <p:spPr>
          <a:xfrm flipV="1">
            <a:off x="3352800" y="3886200"/>
            <a:ext cx="3657600" cy="42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5279" y="782637"/>
            <a:ext cx="396240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Adults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Washington County</a:t>
            </a:r>
            <a:endParaRPr lang="en-US" dirty="0">
              <a:solidFill>
                <a:schemeClr val="accent2"/>
              </a:solidFill>
            </a:endParaRPr>
          </a:p>
        </p:txBody>
      </p:sp>
      <p:sp>
        <p:nvSpPr>
          <p:cNvPr id="3" name="TextBox 2"/>
          <p:cNvSpPr txBox="1"/>
          <p:nvPr/>
        </p:nvSpPr>
        <p:spPr>
          <a:xfrm>
            <a:off x="609600" y="6172200"/>
            <a:ext cx="6324600" cy="461665"/>
          </a:xfrm>
          <a:prstGeom prst="rect">
            <a:avLst/>
          </a:prstGeom>
          <a:noFill/>
        </p:spPr>
        <p:txBody>
          <a:bodyPr wrap="square" rtlCol="0">
            <a:spAutoFit/>
          </a:bodyPr>
          <a:lstStyle/>
          <a:p>
            <a:r>
              <a:rPr lang="en-US" sz="1200" dirty="0" smtClean="0"/>
              <a:t>Source for adults: Behavioral Risk Factor Surveillance System (BRFSS), 2013</a:t>
            </a:r>
          </a:p>
          <a:p>
            <a:r>
              <a:rPr lang="en-US" sz="1200" dirty="0" smtClean="0"/>
              <a:t>Source for high school students: Maine Integrated Youth Health Survey (MIYHS), 2013 </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01706191"/>
              </p:ext>
            </p:extLst>
          </p:nvPr>
        </p:nvGraphicFramePr>
        <p:xfrm>
          <a:off x="599440" y="1676400"/>
          <a:ext cx="770636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Tobacco Use </a:t>
            </a:r>
            <a:br>
              <a:rPr lang="en-US" dirty="0" smtClean="0"/>
            </a:br>
            <a:r>
              <a:rPr lang="en-US" dirty="0" smtClean="0">
                <a:solidFill>
                  <a:schemeClr val="accent2"/>
                </a:solidFill>
              </a:rPr>
              <a:t>Washington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smtClean="0"/>
              <a:t>Source for Current Smoking among Adults: </a:t>
            </a:r>
            <a:r>
              <a:rPr lang="en-US" sz="1200" dirty="0"/>
              <a:t>Behavioral Risk Factor Surveillance System (BRFSS), </a:t>
            </a:r>
            <a:r>
              <a:rPr lang="en-US" sz="1200" dirty="0" smtClean="0"/>
              <a:t>2013</a:t>
            </a:r>
          </a:p>
          <a:p>
            <a:r>
              <a:rPr lang="en-US" sz="1200" dirty="0" smtClean="0"/>
              <a:t>Source for Current Tobacco Use among High School Students and Secondhand Smoke Exposure: Maine Integrated Youth Health Survey (MIYHS), 2013</a:t>
            </a:r>
            <a:endParaRPr lang="en-US" sz="1200" dirty="0"/>
          </a:p>
          <a:p>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388265163"/>
              </p:ext>
            </p:extLst>
          </p:nvPr>
        </p:nvGraphicFramePr>
        <p:xfrm>
          <a:off x="588818" y="1905000"/>
          <a:ext cx="748838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Tobacco Use </a:t>
            </a:r>
            <a:br>
              <a:rPr lang="en-US" dirty="0" smtClean="0"/>
            </a:br>
            <a:r>
              <a:rPr lang="en-US" dirty="0" smtClean="0">
                <a:solidFill>
                  <a:schemeClr val="accent2"/>
                </a:solidFill>
              </a:rPr>
              <a:t>Washington County</a:t>
            </a:r>
            <a:endParaRPr lang="en-US" dirty="0"/>
          </a:p>
        </p:txBody>
      </p:sp>
      <p:sp>
        <p:nvSpPr>
          <p:cNvPr id="9" name="TextBox 8"/>
          <p:cNvSpPr txBox="1"/>
          <p:nvPr/>
        </p:nvSpPr>
        <p:spPr>
          <a:xfrm>
            <a:off x="573578" y="6172200"/>
            <a:ext cx="8021782" cy="553998"/>
          </a:xfrm>
          <a:prstGeom prst="rect">
            <a:avLst/>
          </a:prstGeom>
          <a:noFill/>
        </p:spPr>
        <p:txBody>
          <a:bodyPr wrap="square" rtlCol="0">
            <a:spAutoFit/>
          </a:bodyPr>
          <a:lstStyle/>
          <a:p>
            <a:r>
              <a:rPr lang="en-US" sz="1200" dirty="0" smtClean="0"/>
              <a:t>Source: Maine Cancer Registry (MCR), 2011</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673703965"/>
              </p:ext>
            </p:extLst>
          </p:nvPr>
        </p:nvGraphicFramePr>
        <p:xfrm>
          <a:off x="573578" y="1905000"/>
          <a:ext cx="757982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2640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4550136"/>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smtClean="0"/>
                        <a:t>Tobacco Use</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sz="2200" dirty="0" smtClean="0">
                <a:solidFill>
                  <a:schemeClr val="bg2">
                    <a:lumMod val="25000"/>
                  </a:schemeClr>
                </a:solidFill>
                <a:latin typeface="Cambria" panose="02040503050406030204" pitchFamily="18" charset="0"/>
              </a:rPr>
              <a:t>Name: Al May				Name: Nicole </a:t>
            </a:r>
            <a:r>
              <a:rPr lang="en-US" sz="2200" dirty="0" err="1" smtClean="0">
                <a:solidFill>
                  <a:schemeClr val="bg2">
                    <a:lumMod val="25000"/>
                  </a:schemeClr>
                </a:solidFill>
                <a:latin typeface="Cambria" panose="02040503050406030204" pitchFamily="18" charset="0"/>
              </a:rPr>
              <a:t>Hammar</a:t>
            </a:r>
            <a:endParaRPr lang="en-US" sz="2200" dirty="0" smtClean="0">
              <a:solidFill>
                <a:schemeClr val="bg2">
                  <a:lumMod val="25000"/>
                </a:schemeClr>
              </a:solidFill>
              <a:latin typeface="Cambria" panose="02040503050406030204" pitchFamily="18" charset="0"/>
            </a:endParaRPr>
          </a:p>
          <a:p>
            <a:pPr marL="109728" indent="0" algn="l">
              <a:buNone/>
            </a:pPr>
            <a:r>
              <a:rPr lang="en-US" sz="2200" dirty="0" smtClean="0">
                <a:solidFill>
                  <a:schemeClr val="bg2">
                    <a:lumMod val="25000"/>
                  </a:schemeClr>
                </a:solidFill>
                <a:latin typeface="Cambria" panose="02040503050406030204" pitchFamily="18" charset="0"/>
              </a:rPr>
              <a:t>Phone					Phone: 973-7245</a:t>
            </a:r>
          </a:p>
          <a:p>
            <a:pPr marL="109728" indent="0" algn="l">
              <a:buNone/>
            </a:pPr>
            <a:r>
              <a:rPr lang="en-US" sz="2200" dirty="0" smtClean="0">
                <a:solidFill>
                  <a:schemeClr val="bg2">
                    <a:lumMod val="25000"/>
                  </a:schemeClr>
                </a:solidFill>
                <a:latin typeface="Cambria" panose="02040503050406030204" pitchFamily="18" charset="0"/>
              </a:rPr>
              <a:t>Email			</a:t>
            </a:r>
            <a:r>
              <a:rPr lang="en-US" sz="2200" smtClean="0">
                <a:solidFill>
                  <a:schemeClr val="bg2">
                    <a:lumMod val="25000"/>
                  </a:schemeClr>
                </a:solidFill>
                <a:latin typeface="Cambria" panose="02040503050406030204" pitchFamily="18" charset="0"/>
              </a:rPr>
              <a:t>		Email</a:t>
            </a:r>
            <a:r>
              <a:rPr lang="en-US" sz="2200" dirty="0" smtClean="0">
                <a:solidFill>
                  <a:schemeClr val="bg2">
                    <a:lumMod val="25000"/>
                  </a:schemeClr>
                </a:solidFill>
                <a:latin typeface="Cambria" panose="02040503050406030204" pitchFamily="18" charset="0"/>
              </a:rPr>
              <a:t>: nhammar@emhs.org</a:t>
            </a:r>
            <a:endParaRPr lang="en-US" sz="2200" dirty="0">
              <a:solidFill>
                <a:schemeClr val="bg2">
                  <a:lumMod val="25000"/>
                </a:schemeClr>
              </a:solidFill>
              <a:latin typeface="Cambria" panose="02040503050406030204" pitchFamily="18"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buNone/>
            </a:pPr>
            <a:r>
              <a:rPr lang="en-US" sz="2200" dirty="0" smtClean="0">
                <a:solidFill>
                  <a:schemeClr val="bg2">
                    <a:lumMod val="25000"/>
                  </a:schemeClr>
                </a:solidFill>
                <a:latin typeface="Cambria" panose="02040503050406030204" pitchFamily="18" charset="0"/>
              </a:rPr>
              <a:t>Additional SHNAPP Contacts		</a:t>
            </a:r>
            <a:r>
              <a:rPr lang="en-US" sz="2200" dirty="0">
                <a:solidFill>
                  <a:schemeClr val="bg2">
                    <a:lumMod val="25000"/>
                  </a:schemeClr>
                </a:solidFill>
                <a:latin typeface="Cambria" panose="02040503050406030204" pitchFamily="18" charset="0"/>
              </a:rPr>
              <a:t> Additional SHNAPP Contacts</a:t>
            </a:r>
          </a:p>
          <a:p>
            <a:pPr marL="109728" indent="0">
              <a:buNone/>
            </a:pPr>
            <a:r>
              <a:rPr lang="en-US" sz="2200" dirty="0" smtClean="0">
                <a:solidFill>
                  <a:schemeClr val="bg2">
                    <a:lumMod val="25000"/>
                  </a:schemeClr>
                </a:solidFill>
                <a:latin typeface="Cambria" panose="02040503050406030204" pitchFamily="18" charset="0"/>
              </a:rPr>
              <a:t>Name					Name</a:t>
            </a:r>
            <a:endParaRPr lang="en-US" sz="2200" dirty="0">
              <a:solidFill>
                <a:schemeClr val="bg2">
                  <a:lumMod val="25000"/>
                </a:schemeClr>
              </a:solidFill>
              <a:latin typeface="Cambria" panose="02040503050406030204" pitchFamily="18" charset="0"/>
            </a:endParaRPr>
          </a:p>
          <a:p>
            <a:pPr marL="109728" indent="0">
              <a:buNone/>
            </a:pPr>
            <a:r>
              <a:rPr lang="en-US" sz="2200" dirty="0" smtClean="0">
                <a:solidFill>
                  <a:schemeClr val="bg2">
                    <a:lumMod val="25000"/>
                  </a:schemeClr>
                </a:solidFill>
                <a:latin typeface="Cambria" panose="02040503050406030204" pitchFamily="18" charset="0"/>
              </a:rPr>
              <a:t>Phone					Phone</a:t>
            </a:r>
            <a:endParaRPr lang="en-US" sz="2200" dirty="0">
              <a:solidFill>
                <a:schemeClr val="bg2">
                  <a:lumMod val="25000"/>
                </a:schemeClr>
              </a:solidFill>
              <a:latin typeface="Cambria" panose="02040503050406030204" pitchFamily="18" charset="0"/>
            </a:endParaRPr>
          </a:p>
          <a:p>
            <a:pPr marL="109728" indent="0">
              <a:buNone/>
            </a:pPr>
            <a:r>
              <a:rPr lang="en-US" sz="2200" dirty="0" smtClean="0">
                <a:solidFill>
                  <a:schemeClr val="bg2">
                    <a:lumMod val="25000"/>
                  </a:schemeClr>
                </a:solidFill>
                <a:latin typeface="Cambria" panose="02040503050406030204" pitchFamily="18" charset="0"/>
              </a:rPr>
              <a:t>Email					Email</a:t>
            </a:r>
            <a:endParaRPr lang="en-US" sz="2200" dirty="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4" name="Diagram 3"/>
          <p:cNvGraphicFramePr/>
          <p:nvPr>
            <p:extLst>
              <p:ext uri="{D42A27DB-BD31-4B8C-83A1-F6EECF244321}">
                <p14:modId xmlns:p14="http://schemas.microsoft.com/office/powerpoint/2010/main" val="4260938512"/>
              </p:ext>
            </p:extLst>
          </p:nvPr>
        </p:nvGraphicFramePr>
        <p:xfrm>
          <a:off x="13716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457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46324" cy="1066800"/>
          </a:xfrm>
        </p:spPr>
        <p:txBody>
          <a:bodyPr>
            <a:normAutofit fontScale="90000"/>
          </a:bodyPr>
          <a:lstStyle/>
          <a:p>
            <a:r>
              <a:rPr lang="en-US" dirty="0" smtClean="0"/>
              <a:t>Data Included in the Shared CHNA Reports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99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4230</TotalTime>
  <Words>3634</Words>
  <Application>Microsoft Office PowerPoint</Application>
  <PresentationFormat>On-screen Show (4:3)</PresentationFormat>
  <Paragraphs>294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Washington County</vt:lpstr>
      <vt:lpstr>Top issues affecting where we live, work, learn &amp; play in Washington County</vt:lpstr>
      <vt:lpstr> Drug &amp; Alcohol Abuse Washington  County</vt:lpstr>
      <vt:lpstr>Drug &amp; Alcohol Abuse Washington County</vt:lpstr>
      <vt:lpstr>Drug &amp; Alcohol Abuse Washington County</vt:lpstr>
      <vt:lpstr>2 Minute Data Review</vt:lpstr>
      <vt:lpstr> Obesity Washington  County</vt:lpstr>
      <vt:lpstr>Obesity Washington County</vt:lpstr>
      <vt:lpstr>2 Minute Data Review</vt:lpstr>
      <vt:lpstr> Tobacco Use  Washington County</vt:lpstr>
      <vt:lpstr> Tobacco Use  Washington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211</cp:revision>
  <cp:lastPrinted>2015-10-13T14:07:23Z</cp:lastPrinted>
  <dcterms:created xsi:type="dcterms:W3CDTF">2015-06-09T16:33:57Z</dcterms:created>
  <dcterms:modified xsi:type="dcterms:W3CDTF">2015-10-15T12:45:27Z</dcterms:modified>
</cp:coreProperties>
</file>